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71" r:id="rId9"/>
    <p:sldId id="261" r:id="rId10"/>
    <p:sldId id="262" r:id="rId11"/>
    <p:sldId id="272" r:id="rId12"/>
    <p:sldId id="263" r:id="rId13"/>
    <p:sldId id="268" r:id="rId14"/>
  </p:sldIdLst>
  <p:sldSz cx="18288000" cy="10287000"/>
  <p:notesSz cx="6858000" cy="9144000"/>
  <p:embeddedFontLst>
    <p:embeddedFont>
      <p:font typeface="Arsenica Antiqua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78908-F6A6-4525-9F68-440FC234588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02EFA-D632-4D51-B689-6669B8575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36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02EFA-D632-4D51-B689-6669B8575B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85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sv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84632" y="1954477"/>
            <a:ext cx="8718736" cy="6378046"/>
            <a:chOff x="0" y="0"/>
            <a:chExt cx="11624981" cy="8504062"/>
          </a:xfrm>
        </p:grpSpPr>
        <p:sp>
          <p:nvSpPr>
            <p:cNvPr id="3" name="TextBox 3"/>
            <p:cNvSpPr txBox="1"/>
            <p:nvPr/>
          </p:nvSpPr>
          <p:spPr>
            <a:xfrm>
              <a:off x="0" y="2014861"/>
              <a:ext cx="11624981" cy="4873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499"/>
                </a:lnSpc>
              </a:pPr>
              <a:r>
                <a:rPr lang="en-US" sz="9999" dirty="0">
                  <a:solidFill>
                    <a:srgbClr val="F8F9FF"/>
                  </a:solidFill>
                  <a:latin typeface="Arsenica Antiqua"/>
                </a:rPr>
                <a:t>Market-Price</a:t>
              </a:r>
            </a:p>
            <a:p>
              <a:pPr algn="ctr">
                <a:lnSpc>
                  <a:spcPts val="9499"/>
                </a:lnSpc>
              </a:pPr>
              <a:r>
                <a:rPr lang="en-US" sz="9999" dirty="0">
                  <a:solidFill>
                    <a:srgbClr val="F8F9FF"/>
                  </a:solidFill>
                  <a:latin typeface="Arsenica Antiqua"/>
                </a:rPr>
                <a:t>Prediction</a:t>
              </a:r>
              <a:br>
                <a:rPr lang="en-US" sz="9999" dirty="0">
                  <a:solidFill>
                    <a:srgbClr val="F8F9FF"/>
                  </a:solidFill>
                  <a:latin typeface="Arsenica Antiqua"/>
                </a:rPr>
              </a:br>
              <a:r>
                <a:rPr lang="en-US" sz="9999" dirty="0">
                  <a:solidFill>
                    <a:srgbClr val="F8F9FF"/>
                  </a:solidFill>
                  <a:latin typeface="Arsenica Antiqua"/>
                </a:rPr>
                <a:t>Model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836677"/>
              <a:ext cx="11624981" cy="667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7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5" name="Freeform 5"/>
            <p:cNvSpPr/>
            <p:nvPr/>
          </p:nvSpPr>
          <p:spPr>
            <a:xfrm>
              <a:off x="5355947" y="0"/>
              <a:ext cx="913087" cy="913087"/>
            </a:xfrm>
            <a:custGeom>
              <a:avLst/>
              <a:gdLst/>
              <a:ahLst/>
              <a:cxnLst/>
              <a:rect l="l" t="t" r="r" b="b"/>
              <a:pathLst>
                <a:path w="913087" h="913087">
                  <a:moveTo>
                    <a:pt x="0" y="0"/>
                  </a:moveTo>
                  <a:lnTo>
                    <a:pt x="913087" y="0"/>
                  </a:lnTo>
                  <a:lnTo>
                    <a:pt x="913087" y="913087"/>
                  </a:lnTo>
                  <a:lnTo>
                    <a:pt x="0" y="913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B68EC8AB-F90A-332B-72BB-54BE992261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E748783A-BB09-41F5-AB8C-CE432C5DDB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715">
        <p159:morph option="byObject"/>
      </p:transition>
    </mc:Choice>
    <mc:Fallback>
      <p:transition spd="slow" advTm="127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74485" y="1028700"/>
            <a:ext cx="684815" cy="684815"/>
          </a:xfrm>
          <a:custGeom>
            <a:avLst/>
            <a:gdLst/>
            <a:ahLst/>
            <a:cxnLst/>
            <a:rect l="l" t="t" r="r" b="b"/>
            <a:pathLst>
              <a:path w="684815" h="684815">
                <a:moveTo>
                  <a:pt x="0" y="0"/>
                </a:moveTo>
                <a:lnTo>
                  <a:pt x="684815" y="0"/>
                </a:lnTo>
                <a:lnTo>
                  <a:pt x="684815" y="684815"/>
                </a:lnTo>
                <a:lnTo>
                  <a:pt x="0" y="684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78798" y="713241"/>
            <a:ext cx="14730403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8000" spc="-136" dirty="0">
                <a:solidFill>
                  <a:srgbClr val="F8F9FF"/>
                </a:solidFill>
                <a:latin typeface="Arsenica Antiqua"/>
              </a:rPr>
              <a:t>6- Model Selection, Training</a:t>
            </a:r>
          </a:p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8000" spc="-136" dirty="0">
                <a:solidFill>
                  <a:srgbClr val="F8F9FF"/>
                </a:solidFill>
                <a:latin typeface="Arsenica Antiqua"/>
              </a:rPr>
              <a:t>		and Evaluation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698D7C-A94A-0D74-5506-4314C545E8C6}"/>
              </a:ext>
            </a:extLst>
          </p:cNvPr>
          <p:cNvSpPr txBox="1"/>
          <p:nvPr/>
        </p:nvSpPr>
        <p:spPr>
          <a:xfrm>
            <a:off x="3646584" y="3654194"/>
            <a:ext cx="3440410" cy="904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6000" spc="-136" dirty="0">
                <a:solidFill>
                  <a:srgbClr val="F8F9FF"/>
                </a:solidFill>
                <a:latin typeface="Arsenica Antiqua"/>
              </a:rPr>
              <a:t>1- ARIMA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6203D-550B-9106-C4DA-36E3BB7375E2}"/>
              </a:ext>
            </a:extLst>
          </p:cNvPr>
          <p:cNvSpPr txBox="1"/>
          <p:nvPr/>
        </p:nvSpPr>
        <p:spPr>
          <a:xfrm>
            <a:off x="10375490" y="3654194"/>
            <a:ext cx="4059154" cy="904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6000" spc="-136" dirty="0">
                <a:solidFill>
                  <a:srgbClr val="F8F9FF"/>
                </a:solidFill>
                <a:latin typeface="Arsenica Antiqua"/>
              </a:rPr>
              <a:t>2- SARIMA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FCF8D-F380-487B-881D-E711FD979F4D}"/>
              </a:ext>
            </a:extLst>
          </p:cNvPr>
          <p:cNvSpPr txBox="1"/>
          <p:nvPr/>
        </p:nvSpPr>
        <p:spPr>
          <a:xfrm>
            <a:off x="3502741" y="6149560"/>
            <a:ext cx="3728095" cy="904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6000" spc="-136" dirty="0">
                <a:solidFill>
                  <a:srgbClr val="F8F9FF"/>
                </a:solidFill>
                <a:latin typeface="Arsenica Antiqua"/>
              </a:rPr>
              <a:t>3- Prophet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66EA0-CCDA-B67E-7DF6-7502EA9D0B8A}"/>
              </a:ext>
            </a:extLst>
          </p:cNvPr>
          <p:cNvSpPr txBox="1"/>
          <p:nvPr/>
        </p:nvSpPr>
        <p:spPr>
          <a:xfrm>
            <a:off x="10375490" y="6149560"/>
            <a:ext cx="3505200" cy="904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6000" spc="-136" dirty="0">
                <a:solidFill>
                  <a:srgbClr val="F8F9FF"/>
                </a:solidFill>
                <a:latin typeface="Arsenica Antiqua"/>
              </a:rPr>
              <a:t>4- LSTM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D6490F07-993D-742A-4FE0-1DE218ECB4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6747">
        <p159:morph option="byObject"/>
      </p:transition>
    </mc:Choice>
    <mc:Fallback>
      <p:transition spd="slow" advTm="267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74485" y="1028700"/>
            <a:ext cx="684815" cy="684815"/>
          </a:xfrm>
          <a:custGeom>
            <a:avLst/>
            <a:gdLst/>
            <a:ahLst/>
            <a:cxnLst/>
            <a:rect l="l" t="t" r="r" b="b"/>
            <a:pathLst>
              <a:path w="684815" h="684815">
                <a:moveTo>
                  <a:pt x="0" y="0"/>
                </a:moveTo>
                <a:lnTo>
                  <a:pt x="684815" y="0"/>
                </a:lnTo>
                <a:lnTo>
                  <a:pt x="684815" y="684815"/>
                </a:lnTo>
                <a:lnTo>
                  <a:pt x="0" y="684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78798" y="713241"/>
            <a:ext cx="14730403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8000" spc="-136" dirty="0">
                <a:solidFill>
                  <a:srgbClr val="F8F9FF"/>
                </a:solidFill>
                <a:latin typeface="Arsenica Antiqua"/>
              </a:rPr>
              <a:t>7- Model Selection and Training</a:t>
            </a:r>
          </a:p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8000" spc="-136" dirty="0">
                <a:solidFill>
                  <a:srgbClr val="F8F9FF"/>
                </a:solidFill>
                <a:latin typeface="Arsenica Antiqua"/>
              </a:rPr>
              <a:t>		and Evaluation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CEE164-4ED9-0F89-FDA3-B67EF6219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0" y="2857500"/>
            <a:ext cx="10860345" cy="6915284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25B41D21-1087-6FE3-2D5B-C4DFC3226F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4097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3841">
        <p159:morph option="byObject"/>
      </p:transition>
    </mc:Choice>
    <mc:Fallback>
      <p:transition spd="slow" advTm="238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74485" y="1028700"/>
            <a:ext cx="684815" cy="684815"/>
          </a:xfrm>
          <a:custGeom>
            <a:avLst/>
            <a:gdLst/>
            <a:ahLst/>
            <a:cxnLst/>
            <a:rect l="l" t="t" r="r" b="b"/>
            <a:pathLst>
              <a:path w="684815" h="684815">
                <a:moveTo>
                  <a:pt x="0" y="0"/>
                </a:moveTo>
                <a:lnTo>
                  <a:pt x="684815" y="0"/>
                </a:lnTo>
                <a:lnTo>
                  <a:pt x="684815" y="684815"/>
                </a:lnTo>
                <a:lnTo>
                  <a:pt x="0" y="684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86489" y="706894"/>
            <a:ext cx="1473040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8000" spc="-136" dirty="0">
                <a:solidFill>
                  <a:srgbClr val="F8F9FF"/>
                </a:solidFill>
                <a:latin typeface="Arsenica Antiqua"/>
              </a:rPr>
              <a:t>8- Fine-Tuning and Validation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9949DE-E66A-F5F1-24BF-B9EC8891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959" y="2095500"/>
            <a:ext cx="10240082" cy="7922226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676F318-7BCA-C9F5-AA74-1877F2652E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5891">
        <p159:morph option="byObject"/>
      </p:transition>
    </mc:Choice>
    <mc:Fallback>
      <p:transition spd="slow" advTm="358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7667" y="2865120"/>
            <a:ext cx="684815" cy="684815"/>
          </a:xfrm>
          <a:custGeom>
            <a:avLst/>
            <a:gdLst/>
            <a:ahLst/>
            <a:cxnLst/>
            <a:rect l="l" t="t" r="r" b="b"/>
            <a:pathLst>
              <a:path w="684815" h="684815">
                <a:moveTo>
                  <a:pt x="0" y="0"/>
                </a:moveTo>
                <a:lnTo>
                  <a:pt x="684815" y="0"/>
                </a:lnTo>
                <a:lnTo>
                  <a:pt x="684815" y="684815"/>
                </a:lnTo>
                <a:lnTo>
                  <a:pt x="0" y="684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80501">
            <a:off x="4426227" y="2589736"/>
            <a:ext cx="15092583" cy="10530076"/>
          </a:xfrm>
          <a:custGeom>
            <a:avLst/>
            <a:gdLst/>
            <a:ahLst/>
            <a:cxnLst/>
            <a:rect l="l" t="t" r="r" b="b"/>
            <a:pathLst>
              <a:path w="15092583" h="10530076">
                <a:moveTo>
                  <a:pt x="0" y="0"/>
                </a:moveTo>
                <a:lnTo>
                  <a:pt x="15092583" y="0"/>
                </a:lnTo>
                <a:lnTo>
                  <a:pt x="15092583" y="10530076"/>
                </a:lnTo>
                <a:lnTo>
                  <a:pt x="0" y="10530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4328" y="4077476"/>
            <a:ext cx="6219344" cy="204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41"/>
              </a:lnSpc>
              <a:spcBef>
                <a:spcPct val="0"/>
              </a:spcBef>
            </a:pPr>
            <a:r>
              <a:rPr lang="en-US" sz="12899" spc="-219">
                <a:solidFill>
                  <a:srgbClr val="F8F9FF"/>
                </a:solidFill>
                <a:latin typeface="Arsenica Antiqua"/>
              </a:rPr>
              <a:t>Thanks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6520D1A-5D05-F410-FDD4-CC6853E905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720">
        <p159:morph option="byObject"/>
      </p:transition>
    </mc:Choice>
    <mc:Fallback>
      <p:transition spd="slow" advTm="37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602328" y="4076700"/>
            <a:ext cx="9951872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8000" spc="-136" dirty="0">
                <a:solidFill>
                  <a:srgbClr val="F8F9FF"/>
                </a:solidFill>
                <a:latin typeface="Arsenica Antiqua"/>
              </a:rPr>
              <a:t>1- Importing Libraries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79FBCC6D-3386-B3B6-887D-D40953A44E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1498">
        <p159:morph option="byObject"/>
      </p:transition>
    </mc:Choice>
    <mc:Fallback>
      <p:transition spd="slow" advTm="114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600700" y="4688247"/>
            <a:ext cx="708660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56"/>
              </a:lnSpc>
              <a:spcBef>
                <a:spcPct val="0"/>
              </a:spcBef>
            </a:pPr>
            <a:r>
              <a:rPr lang="en-US" sz="7200" spc="-122" dirty="0">
                <a:solidFill>
                  <a:srgbClr val="F8F9FF"/>
                </a:solidFill>
                <a:latin typeface="Arsenica Antiqua"/>
              </a:rPr>
              <a:t>2- Reading Data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DB05FB7-4BC7-4014-6F91-7226B32605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61">
        <p159:morph option="byObject"/>
      </p:transition>
    </mc:Choice>
    <mc:Fallback>
      <p:transition spd="slow" advTm="80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74485" y="1028700"/>
            <a:ext cx="684815" cy="684815"/>
          </a:xfrm>
          <a:custGeom>
            <a:avLst/>
            <a:gdLst/>
            <a:ahLst/>
            <a:cxnLst/>
            <a:rect l="l" t="t" r="r" b="b"/>
            <a:pathLst>
              <a:path w="684815" h="684815">
                <a:moveTo>
                  <a:pt x="0" y="0"/>
                </a:moveTo>
                <a:lnTo>
                  <a:pt x="684815" y="0"/>
                </a:lnTo>
                <a:lnTo>
                  <a:pt x="684815" y="684815"/>
                </a:lnTo>
                <a:lnTo>
                  <a:pt x="0" y="684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962400" y="592280"/>
            <a:ext cx="102870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8000" spc="-136" dirty="0">
                <a:solidFill>
                  <a:srgbClr val="F8F9FF"/>
                </a:solidFill>
                <a:latin typeface="Arsenica Antiqua"/>
              </a:rPr>
              <a:t>3- Data Preprocessing: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677B5-0A2F-C5AE-B40D-46E556646E3D}"/>
              </a:ext>
            </a:extLst>
          </p:cNvPr>
          <p:cNvSpPr txBox="1"/>
          <p:nvPr/>
        </p:nvSpPr>
        <p:spPr>
          <a:xfrm>
            <a:off x="1295400" y="2933700"/>
            <a:ext cx="7620000" cy="904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6000" spc="-136" dirty="0">
                <a:solidFill>
                  <a:srgbClr val="F8F9FF"/>
                </a:solidFill>
                <a:latin typeface="Arsenica Antiqua"/>
              </a:rPr>
              <a:t>1- Cleaning the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65D86-21F4-493B-1317-7ABC9BAEBA35}"/>
              </a:ext>
            </a:extLst>
          </p:cNvPr>
          <p:cNvSpPr txBox="1"/>
          <p:nvPr/>
        </p:nvSpPr>
        <p:spPr>
          <a:xfrm>
            <a:off x="10058400" y="2933700"/>
            <a:ext cx="6172200" cy="904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6000" spc="-136" dirty="0">
                <a:solidFill>
                  <a:srgbClr val="F8F9FF"/>
                </a:solidFill>
                <a:latin typeface="Arsenica Antiqua"/>
              </a:rPr>
              <a:t>2- Missing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B41CC-A12F-D5A6-CDAC-B1D86976EEFF}"/>
              </a:ext>
            </a:extLst>
          </p:cNvPr>
          <p:cNvSpPr txBox="1"/>
          <p:nvPr/>
        </p:nvSpPr>
        <p:spPr>
          <a:xfrm>
            <a:off x="3467100" y="5997160"/>
            <a:ext cx="11353800" cy="904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6000" spc="-136" dirty="0">
                <a:solidFill>
                  <a:srgbClr val="F8F9FF"/>
                </a:solidFill>
                <a:latin typeface="Arsenica Antiqua"/>
              </a:rPr>
              <a:t>3- Encoding categorical variables.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FA94B692-C546-058F-89C2-8EE28BF4B9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6287">
        <p159:morph option="byObject"/>
      </p:transition>
    </mc:Choice>
    <mc:Fallback>
      <p:transition spd="slow" advTm="162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74485" y="1028700"/>
            <a:ext cx="684815" cy="684815"/>
          </a:xfrm>
          <a:custGeom>
            <a:avLst/>
            <a:gdLst/>
            <a:ahLst/>
            <a:cxnLst/>
            <a:rect l="l" t="t" r="r" b="b"/>
            <a:pathLst>
              <a:path w="684815" h="684815">
                <a:moveTo>
                  <a:pt x="0" y="0"/>
                </a:moveTo>
                <a:lnTo>
                  <a:pt x="684815" y="0"/>
                </a:lnTo>
                <a:lnTo>
                  <a:pt x="684815" y="684815"/>
                </a:lnTo>
                <a:lnTo>
                  <a:pt x="0" y="684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19201" y="706894"/>
            <a:ext cx="15697692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8000" spc="-136" dirty="0">
                <a:solidFill>
                  <a:srgbClr val="F8F9FF"/>
                </a:solidFill>
                <a:latin typeface="Arsenica Antiqua"/>
              </a:rPr>
              <a:t>4- EDA: Exploratory Data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FEE11B-B85A-F48F-6052-D18D718D4D4A}"/>
              </a:ext>
            </a:extLst>
          </p:cNvPr>
          <p:cNvSpPr txBox="1"/>
          <p:nvPr/>
        </p:nvSpPr>
        <p:spPr>
          <a:xfrm>
            <a:off x="5170190" y="3086100"/>
            <a:ext cx="8763000" cy="1904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6000" spc="-136" dirty="0">
                <a:solidFill>
                  <a:srgbClr val="F8F9FF"/>
                </a:solidFill>
                <a:latin typeface="Arsenica Antiqua"/>
              </a:rPr>
              <a:t>1- Analyzing the temporal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ADA8E-EEC1-A5BA-8F42-635A5AD98C2B}"/>
              </a:ext>
            </a:extLst>
          </p:cNvPr>
          <p:cNvSpPr txBox="1"/>
          <p:nvPr/>
        </p:nvSpPr>
        <p:spPr>
          <a:xfrm>
            <a:off x="5170190" y="5646349"/>
            <a:ext cx="8763000" cy="904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6000" spc="-136" dirty="0">
                <a:solidFill>
                  <a:srgbClr val="F8F9FF"/>
                </a:solidFill>
                <a:latin typeface="Arsenica Antiqua"/>
              </a:rPr>
              <a:t>2- Identifying seasonality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28AFBB-1B67-4E11-D232-C364AE35C1F6}"/>
              </a:ext>
            </a:extLst>
          </p:cNvPr>
          <p:cNvSpPr txBox="1"/>
          <p:nvPr/>
        </p:nvSpPr>
        <p:spPr>
          <a:xfrm>
            <a:off x="5145609" y="7178057"/>
            <a:ext cx="8763000" cy="904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6000" spc="-136" dirty="0">
                <a:solidFill>
                  <a:srgbClr val="F8F9FF"/>
                </a:solidFill>
                <a:latin typeface="Arsenica Antiqua"/>
              </a:rPr>
              <a:t>3- Trends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C8776D-EF51-0A15-2BFE-CDEA977C9DBF}"/>
              </a:ext>
            </a:extLst>
          </p:cNvPr>
          <p:cNvSpPr txBox="1"/>
          <p:nvPr/>
        </p:nvSpPr>
        <p:spPr>
          <a:xfrm>
            <a:off x="5123486" y="8688871"/>
            <a:ext cx="4782514" cy="904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6000" spc="-136" dirty="0">
                <a:solidFill>
                  <a:srgbClr val="F8F9FF"/>
                </a:solidFill>
                <a:latin typeface="Arsenica Antiqua"/>
              </a:rPr>
              <a:t>4- Anomalies</a:t>
            </a: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59CC7449-948A-3470-7D9C-109109C743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774">
        <p159:morph option="byObject"/>
      </p:transition>
    </mc:Choice>
    <mc:Fallback>
      <p:transition spd="slow" advTm="177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74485" y="1028700"/>
            <a:ext cx="684815" cy="684815"/>
          </a:xfrm>
          <a:custGeom>
            <a:avLst/>
            <a:gdLst/>
            <a:ahLst/>
            <a:cxnLst/>
            <a:rect l="l" t="t" r="r" b="b"/>
            <a:pathLst>
              <a:path w="684815" h="684815">
                <a:moveTo>
                  <a:pt x="0" y="0"/>
                </a:moveTo>
                <a:lnTo>
                  <a:pt x="684815" y="0"/>
                </a:lnTo>
                <a:lnTo>
                  <a:pt x="684815" y="684815"/>
                </a:lnTo>
                <a:lnTo>
                  <a:pt x="0" y="684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614676"/>
            <a:ext cx="153543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8000" spc="-136" dirty="0">
                <a:solidFill>
                  <a:srgbClr val="F8F9FF"/>
                </a:solidFill>
                <a:latin typeface="Arsenica Antiqua"/>
              </a:rPr>
              <a:t>4- EDA: Exploratory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9DA5C-7104-479C-7E3B-1B8828E56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2623785"/>
            <a:ext cx="13716000" cy="7134651"/>
          </a:xfrm>
          <a:prstGeom prst="rect">
            <a:avLst/>
          </a:pr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86BAFCFC-71D9-EC45-0E20-F083AF44C4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39850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360">
        <p159:morph option="byObject"/>
      </p:transition>
    </mc:Choice>
    <mc:Fallback>
      <p:transition spd="slow" advTm="173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74485" y="1028700"/>
            <a:ext cx="684815" cy="684815"/>
          </a:xfrm>
          <a:custGeom>
            <a:avLst/>
            <a:gdLst/>
            <a:ahLst/>
            <a:cxnLst/>
            <a:rect l="l" t="t" r="r" b="b"/>
            <a:pathLst>
              <a:path w="684815" h="684815">
                <a:moveTo>
                  <a:pt x="0" y="0"/>
                </a:moveTo>
                <a:lnTo>
                  <a:pt x="684815" y="0"/>
                </a:lnTo>
                <a:lnTo>
                  <a:pt x="684815" y="684815"/>
                </a:lnTo>
                <a:lnTo>
                  <a:pt x="0" y="684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FA48F-6D46-4ED4-794A-82358D7A4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438022"/>
            <a:ext cx="14593285" cy="7125078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C944E4F7-5BB5-6099-C6B5-3B75299E78B8}"/>
              </a:ext>
            </a:extLst>
          </p:cNvPr>
          <p:cNvSpPr txBox="1"/>
          <p:nvPr/>
        </p:nvSpPr>
        <p:spPr>
          <a:xfrm>
            <a:off x="1028700" y="614676"/>
            <a:ext cx="153543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8000" spc="-136" dirty="0">
                <a:solidFill>
                  <a:srgbClr val="F8F9FF"/>
                </a:solidFill>
                <a:latin typeface="Arsenica Antiqua"/>
              </a:rPr>
              <a:t>4- EDA: Exploratory Data Analysis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262CD90B-D539-A331-96C2-2147CF9C83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93754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5433">
        <p159:morph option="byObject"/>
      </p:transition>
    </mc:Choice>
    <mc:Fallback>
      <p:transition spd="slow" advTm="254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74485" y="1028700"/>
            <a:ext cx="684815" cy="684815"/>
          </a:xfrm>
          <a:custGeom>
            <a:avLst/>
            <a:gdLst/>
            <a:ahLst/>
            <a:cxnLst/>
            <a:rect l="l" t="t" r="r" b="b"/>
            <a:pathLst>
              <a:path w="684815" h="684815">
                <a:moveTo>
                  <a:pt x="0" y="0"/>
                </a:moveTo>
                <a:lnTo>
                  <a:pt x="684815" y="0"/>
                </a:lnTo>
                <a:lnTo>
                  <a:pt x="684815" y="684815"/>
                </a:lnTo>
                <a:lnTo>
                  <a:pt x="0" y="684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BBF2D-56F1-81F9-AB46-F7F3B55AB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2480890"/>
            <a:ext cx="14477999" cy="7082209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F6821788-DE74-707E-7665-B9CA11C05961}"/>
              </a:ext>
            </a:extLst>
          </p:cNvPr>
          <p:cNvSpPr txBox="1"/>
          <p:nvPr/>
        </p:nvSpPr>
        <p:spPr>
          <a:xfrm>
            <a:off x="1028700" y="614676"/>
            <a:ext cx="153543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8000" spc="-136" dirty="0">
                <a:solidFill>
                  <a:srgbClr val="F8F9FF"/>
                </a:solidFill>
                <a:latin typeface="Arsenica Antiqua"/>
              </a:rPr>
              <a:t>4- EDA: Exploratory Data Analysis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A1EE0289-B071-7A25-7B96-65775FE6A9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06181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769">
        <p159:morph option="byObject"/>
      </p:transition>
    </mc:Choice>
    <mc:Fallback>
      <p:transition spd="slow" advTm="177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74485" y="1028700"/>
            <a:ext cx="684815" cy="684815"/>
          </a:xfrm>
          <a:custGeom>
            <a:avLst/>
            <a:gdLst/>
            <a:ahLst/>
            <a:cxnLst/>
            <a:rect l="l" t="t" r="r" b="b"/>
            <a:pathLst>
              <a:path w="684815" h="684815">
                <a:moveTo>
                  <a:pt x="0" y="0"/>
                </a:moveTo>
                <a:lnTo>
                  <a:pt x="684815" y="0"/>
                </a:lnTo>
                <a:lnTo>
                  <a:pt x="684815" y="684815"/>
                </a:lnTo>
                <a:lnTo>
                  <a:pt x="0" y="684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771900" y="528563"/>
            <a:ext cx="107442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8000" spc="-136" dirty="0">
                <a:solidFill>
                  <a:srgbClr val="F8F9FF"/>
                </a:solidFill>
                <a:latin typeface="Arsenica Antiqua"/>
              </a:rPr>
              <a:t>5- Feature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816E7-ED65-6424-CE60-0B90E60E6921}"/>
              </a:ext>
            </a:extLst>
          </p:cNvPr>
          <p:cNvSpPr txBox="1"/>
          <p:nvPr/>
        </p:nvSpPr>
        <p:spPr>
          <a:xfrm>
            <a:off x="2274590" y="2622992"/>
            <a:ext cx="6869410" cy="904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6000" spc="-136" dirty="0">
                <a:solidFill>
                  <a:srgbClr val="F8F9FF"/>
                </a:solidFill>
                <a:latin typeface="Arsenica Antiqua"/>
              </a:rPr>
              <a:t>1- Lagged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A57C5-2C18-4182-E23E-20BE099BA72B}"/>
              </a:ext>
            </a:extLst>
          </p:cNvPr>
          <p:cNvSpPr txBox="1"/>
          <p:nvPr/>
        </p:nvSpPr>
        <p:spPr>
          <a:xfrm>
            <a:off x="9705075" y="2664398"/>
            <a:ext cx="6869410" cy="904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6000" spc="-136" dirty="0">
                <a:solidFill>
                  <a:srgbClr val="F8F9FF"/>
                </a:solidFill>
                <a:latin typeface="Arsenica Antiqua"/>
              </a:rPr>
              <a:t>2- Rolling statistics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44DA5-F9B3-43AF-AEC3-E9F9645B3221}"/>
              </a:ext>
            </a:extLst>
          </p:cNvPr>
          <p:cNvSpPr txBox="1"/>
          <p:nvPr/>
        </p:nvSpPr>
        <p:spPr>
          <a:xfrm>
            <a:off x="5895075" y="5295900"/>
            <a:ext cx="7620000" cy="904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6000" spc="-136" dirty="0">
                <a:solidFill>
                  <a:srgbClr val="F8F9FF"/>
                </a:solidFill>
                <a:latin typeface="Arsenica Antiqua"/>
              </a:rPr>
              <a:t>3- Seasonal indicators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13FFBC8B-E995-C72D-F6BB-9C0506D835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624">
        <p159:morph option="byObject"/>
      </p:transition>
    </mc:Choice>
    <mc:Fallback>
      <p:transition spd="slow" advTm="20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108</Words>
  <Application>Microsoft Office PowerPoint</Application>
  <PresentationFormat>Custom</PresentationFormat>
  <Paragraphs>31</Paragraphs>
  <Slides>13</Slides>
  <Notes>1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Arsenica Antiqua</vt:lpstr>
      <vt:lpstr>Calibri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Disease predection Model</dc:title>
  <dc:creator>KareemMazrou</dc:creator>
  <cp:lastModifiedBy>kareem MAzrou</cp:lastModifiedBy>
  <cp:revision>5</cp:revision>
  <dcterms:created xsi:type="dcterms:W3CDTF">2006-08-16T00:00:00Z</dcterms:created>
  <dcterms:modified xsi:type="dcterms:W3CDTF">2024-05-21T21:59:27Z</dcterms:modified>
  <dc:identifier>DAGFCnmFYT0</dc:identifier>
</cp:coreProperties>
</file>